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75" r:id="rId2"/>
    <p:sldId id="257" r:id="rId3"/>
    <p:sldId id="277" r:id="rId4"/>
    <p:sldId id="282" r:id="rId5"/>
    <p:sldId id="283" r:id="rId6"/>
    <p:sldId id="284" r:id="rId7"/>
    <p:sldId id="285" r:id="rId8"/>
    <p:sldId id="286"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2A55"/>
    <a:srgbClr val="079D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231"/>
    <p:restoredTop sz="94692"/>
  </p:normalViewPr>
  <p:slideViewPr>
    <p:cSldViewPr>
      <p:cViewPr varScale="1">
        <p:scale>
          <a:sx n="119" d="100"/>
          <a:sy n="119" d="100"/>
        </p:scale>
        <p:origin x="120" y="486"/>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agency-of-the-year-sg/entry-submission"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619983C-BA83-50A8-4884-4D922593372F}"/>
              </a:ext>
            </a:extLst>
          </p:cNvPr>
          <p:cNvSpPr txBox="1"/>
          <p:nvPr/>
        </p:nvSpPr>
        <p:spPr>
          <a:xfrm>
            <a:off x="0" y="4454991"/>
            <a:ext cx="9144000" cy="276999"/>
          </a:xfrm>
          <a:prstGeom prst="rect">
            <a:avLst/>
          </a:prstGeom>
          <a:noFill/>
        </p:spPr>
        <p:txBody>
          <a:bodyPr wrap="square">
            <a:spAutoFit/>
          </a:bodyPr>
          <a:lstStyle/>
          <a:p>
            <a:pPr algn="ctr"/>
            <a:r>
              <a:rPr lang="en-SG" sz="1200" dirty="0">
                <a:solidFill>
                  <a:schemeClr val="bg1"/>
                </a:solidFill>
                <a:latin typeface="Helvetica CE 45 Light" pitchFamily="82" charset="0"/>
              </a:rPr>
              <a:t>CORE SUBMISSION DOCUMENT / </a:t>
            </a:r>
            <a:r>
              <a:rPr lang="en-SG" sz="1200" b="1" dirty="0">
                <a:solidFill>
                  <a:schemeClr val="bg1"/>
                </a:solidFill>
                <a:latin typeface="Helvetica CE 45 Light" pitchFamily="82" charset="0"/>
              </a:rPr>
              <a:t>TALENT AND CULTURE CATEGORIES</a:t>
            </a:r>
            <a:endParaRPr lang="en-GB" sz="1200" dirty="0">
              <a:solidFill>
                <a:schemeClr val="bg1"/>
              </a:solidFill>
              <a:latin typeface="Helvetica CE 45 Light" pitchFamily="82"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graphicFrame>
        <p:nvGraphicFramePr>
          <p:cNvPr id="8" name="Table 7">
            <a:extLst>
              <a:ext uri="{FF2B5EF4-FFF2-40B4-BE49-F238E27FC236}">
                <a16:creationId xmlns:a16="http://schemas.microsoft.com/office/drawing/2014/main" id="{14575777-D836-F3A4-8341-6E63A31D8E70}"/>
              </a:ext>
            </a:extLst>
          </p:cNvPr>
          <p:cNvGraphicFramePr>
            <a:graphicFrameLocks noGrp="1"/>
          </p:cNvGraphicFramePr>
          <p:nvPr>
            <p:extLst>
              <p:ext uri="{D42A27DB-BD31-4B8C-83A1-F6EECF244321}">
                <p14:modId xmlns:p14="http://schemas.microsoft.com/office/powerpoint/2010/main" val="349406044"/>
              </p:ext>
            </p:extLst>
          </p:nvPr>
        </p:nvGraphicFramePr>
        <p:xfrm>
          <a:off x="221136" y="1168719"/>
          <a:ext cx="8610600" cy="1788957"/>
        </p:xfrm>
        <a:graphic>
          <a:graphicData uri="http://schemas.openxmlformats.org/drawingml/2006/table">
            <a:tbl>
              <a:tblPr firstRow="1" bandRow="1">
                <a:tableStyleId>{5C22544A-7EE6-4342-B048-85BDC9FD1C3A}</a:tableStyleId>
              </a:tblPr>
              <a:tblGrid>
                <a:gridCol w="4305300">
                  <a:extLst>
                    <a:ext uri="{9D8B030D-6E8A-4147-A177-3AD203B41FA5}">
                      <a16:colId xmlns:a16="http://schemas.microsoft.com/office/drawing/2014/main" val="20000"/>
                    </a:ext>
                  </a:extLst>
                </a:gridCol>
                <a:gridCol w="4305300">
                  <a:extLst>
                    <a:ext uri="{9D8B030D-6E8A-4147-A177-3AD203B41FA5}">
                      <a16:colId xmlns:a16="http://schemas.microsoft.com/office/drawing/2014/main" val="20001"/>
                    </a:ext>
                  </a:extLst>
                </a:gridCol>
              </a:tblGrid>
              <a:tr h="269470">
                <a:tc gridSpan="2">
                  <a:txBody>
                    <a:bodyPr/>
                    <a:lstStyle/>
                    <a:p>
                      <a:pPr algn="ctr"/>
                      <a:r>
                        <a:rPr lang="en-US" sz="1050" dirty="0">
                          <a:latin typeface="Arial" panose="020B0604020202020204" pitchFamily="34" charset="0"/>
                          <a:cs typeface="Arial" panose="020B0604020202020204" pitchFamily="34" charset="0"/>
                        </a:rPr>
                        <a:t>Agency of the Year Awards 2026</a:t>
                      </a:r>
                      <a:r>
                        <a:rPr lang="en-US" sz="1050" baseline="0" dirty="0">
                          <a:latin typeface="Arial" panose="020B0604020202020204" pitchFamily="34" charset="0"/>
                          <a:cs typeface="Arial" panose="020B0604020202020204" pitchFamily="34" charset="0"/>
                        </a:rPr>
                        <a:t>: </a:t>
                      </a:r>
                      <a:r>
                        <a:rPr lang="en-US" sz="1050" dirty="0">
                          <a:latin typeface="Arial" panose="020B0604020202020204" pitchFamily="34" charset="0"/>
                          <a:cs typeface="Arial" panose="020B0604020202020204" pitchFamily="34" charset="0"/>
                        </a:rPr>
                        <a:t>Core</a:t>
                      </a:r>
                      <a:r>
                        <a:rPr lang="en-US" sz="1050" baseline="0" dirty="0">
                          <a:latin typeface="Arial" panose="020B0604020202020204" pitchFamily="34" charset="0"/>
                          <a:cs typeface="Arial" panose="020B0604020202020204" pitchFamily="34" charset="0"/>
                        </a:rPr>
                        <a:t> Submission Document</a:t>
                      </a:r>
                      <a:endParaRPr lang="en-US" sz="105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62A55"/>
                    </a:solidFill>
                  </a:tcPr>
                </a:tc>
                <a:tc hMerge="1">
                  <a:txBody>
                    <a:bodyPr/>
                    <a:lstStyle/>
                    <a:p>
                      <a:endParaRPr lang="en-US" dirty="0"/>
                    </a:p>
                  </a:txBody>
                  <a:tcPr>
                    <a:lnB w="12700" cap="flat" cmpd="sng" algn="ctr">
                      <a:solidFill>
                        <a:schemeClr val="tx1"/>
                      </a:solidFill>
                      <a:prstDash val="solid"/>
                      <a:round/>
                      <a:headEnd type="none" w="med" len="med"/>
                      <a:tailEnd type="none" w="med" len="med"/>
                    </a:lnB>
                    <a:solidFill>
                      <a:srgbClr val="000066"/>
                    </a:solidFill>
                  </a:tcPr>
                </a:tc>
                <a:extLst>
                  <a:ext uri="{0D108BD9-81ED-4DB2-BD59-A6C34878D82A}">
                    <a16:rowId xmlns:a16="http://schemas.microsoft.com/office/drawing/2014/main" val="10000"/>
                  </a:ext>
                </a:extLst>
              </a:tr>
              <a:tr h="197457">
                <a:tc>
                  <a:txBody>
                    <a:bodyPr/>
                    <a:lstStyle/>
                    <a:p>
                      <a:r>
                        <a:rPr lang="en-US" sz="900" b="1" dirty="0">
                          <a:latin typeface="Arial" panose="020B0604020202020204" pitchFamily="34" charset="0"/>
                          <a:cs typeface="Arial" panose="020B0604020202020204" pitchFamily="34" charset="0"/>
                        </a:rPr>
                        <a:t>Category: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900" dirty="0">
                        <a:latin typeface="Helvetica CE 45 Light"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88198">
                <a:tc>
                  <a:txBody>
                    <a:bodyPr/>
                    <a:lstStyle/>
                    <a:p>
                      <a:r>
                        <a:rPr lang="en-US" sz="900" b="1" dirty="0">
                          <a:latin typeface="Arial" panose="020B0604020202020204" pitchFamily="34" charset="0"/>
                          <a:cs typeface="Arial" panose="020B0604020202020204" pitchFamily="34" charset="0"/>
                        </a:rPr>
                        <a:t>Name of Agency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900" dirty="0">
                        <a:latin typeface="Helvetica CE 45 Light"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91956">
                <a:tc>
                  <a:txBody>
                    <a:bodyPr/>
                    <a:lstStyle/>
                    <a:p>
                      <a:pPr algn="l"/>
                      <a:r>
                        <a:rPr lang="en-US" sz="900" b="1" dirty="0">
                          <a:latin typeface="Arial" panose="020B0604020202020204" pitchFamily="34" charset="0"/>
                          <a:cs typeface="Arial" panose="020B0604020202020204" pitchFamily="34" charset="0"/>
                        </a:rPr>
                        <a:t>Agency Type (Network* / Independent):</a:t>
                      </a:r>
                      <a:r>
                        <a:rPr lang="en-US" sz="900" b="1" baseline="0" dirty="0">
                          <a:latin typeface="Arial" panose="020B0604020202020204" pitchFamily="34" charset="0"/>
                          <a:cs typeface="Arial" panose="020B0604020202020204" pitchFamily="34" charset="0"/>
                        </a:rPr>
                        <a:t> </a:t>
                      </a:r>
                      <a:r>
                        <a:rPr lang="en-US" sz="900" b="1" dirty="0">
                          <a:latin typeface="Arial" panose="020B0604020202020204" pitchFamily="34" charset="0"/>
                          <a:cs typeface="Arial" panose="020B0604020202020204" pitchFamily="34" charset="0"/>
                        </a:rPr>
                        <a:t>*if it’s network, indicate under which group/network</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900" b="1" dirty="0">
                        <a:latin typeface="Helvetica CE 45 Light"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44973">
                <a:tc>
                  <a:txBody>
                    <a:bodyPr/>
                    <a:lstStyle/>
                    <a:p>
                      <a:pPr algn="l"/>
                      <a:r>
                        <a:rPr lang="en-US" sz="900" b="1" dirty="0">
                          <a:latin typeface="Arial" panose="020B0604020202020204" pitchFamily="34" charset="0"/>
                          <a:cs typeface="Arial" panose="020B0604020202020204" pitchFamily="34" charset="0"/>
                        </a:rPr>
                        <a:t>Candidate Name </a:t>
                      </a:r>
                      <a:r>
                        <a:rPr lang="en-US" sz="900" b="0" i="1" dirty="0">
                          <a:latin typeface="Arial" panose="020B0604020202020204" pitchFamily="34" charset="0"/>
                          <a:cs typeface="Arial" panose="020B0604020202020204" pitchFamily="34" charset="0"/>
                        </a:rPr>
                        <a:t>(Only applicable for Agency Leader of the Year &amp; Rising Star Categories)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900" b="1" dirty="0">
                        <a:latin typeface="Helvetica CE 45 Light"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7521569"/>
                  </a:ext>
                </a:extLst>
              </a:tr>
              <a:tr h="244973">
                <a:tc>
                  <a:txBody>
                    <a:bodyPr/>
                    <a:lstStyle/>
                    <a:p>
                      <a:pPr algn="l"/>
                      <a:r>
                        <a:rPr lang="en-US" sz="900" b="1" dirty="0">
                          <a:latin typeface="Arial" panose="020B0604020202020204" pitchFamily="34" charset="0"/>
                          <a:cs typeface="Arial" panose="020B0604020202020204" pitchFamily="34" charset="0"/>
                        </a:rPr>
                        <a:t>Founded in Singapore (Yes / 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900" b="1" dirty="0">
                        <a:latin typeface="Helvetica CE 45 Light"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9" name="TextBox 8">
            <a:extLst>
              <a:ext uri="{FF2B5EF4-FFF2-40B4-BE49-F238E27FC236}">
                <a16:creationId xmlns:a16="http://schemas.microsoft.com/office/drawing/2014/main" id="{343116EE-8E2E-63DA-EF67-8C2EAF893612}"/>
              </a:ext>
            </a:extLst>
          </p:cNvPr>
          <p:cNvSpPr txBox="1"/>
          <p:nvPr/>
        </p:nvSpPr>
        <p:spPr>
          <a:xfrm>
            <a:off x="164320" y="2967553"/>
            <a:ext cx="8724232" cy="1815882"/>
          </a:xfrm>
          <a:prstGeom prst="rect">
            <a:avLst/>
          </a:prstGeom>
          <a:noFill/>
        </p:spPr>
        <p:txBody>
          <a:bodyPr wrap="square" rtlCol="0">
            <a:spAutoFit/>
          </a:bodyPr>
          <a:lstStyle/>
          <a:p>
            <a:r>
              <a:rPr lang="en-US" sz="700" b="1" u="sng" dirty="0">
                <a:latin typeface="Arial" panose="020B0604020202020204" pitchFamily="34" charset="0"/>
                <a:cs typeface="Arial" panose="020B0604020202020204" pitchFamily="34" charset="0"/>
              </a:rPr>
              <a:t>Guideline </a:t>
            </a:r>
          </a:p>
          <a:p>
            <a:r>
              <a:rPr lang="en-US" sz="700" dirty="0">
                <a:latin typeface="Arial" panose="020B0604020202020204" pitchFamily="34" charset="0"/>
                <a:cs typeface="Arial" panose="020B0604020202020204" pitchFamily="34" charset="0"/>
              </a:rPr>
              <a:t>Please refer to the AOTY 2026 Entry Guidelines for specific requirements, </a:t>
            </a:r>
            <a:r>
              <a:rPr lang="en-US" sz="7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r>
              <a:rPr lang="en-US" sz="700" dirty="0">
                <a:latin typeface="Arial" panose="020B0604020202020204" pitchFamily="34" charset="0"/>
                <a:cs typeface="Arial" panose="020B0604020202020204" pitchFamily="34" charset="0"/>
              </a:rPr>
              <a:t>. In particular, the Talent &amp; Culture Categories (32-36).</a:t>
            </a:r>
          </a:p>
          <a:p>
            <a:endParaRPr lang="en-US" sz="700" dirty="0">
              <a:latin typeface="Arial" panose="020B0604020202020204" pitchFamily="34" charset="0"/>
              <a:cs typeface="Arial" panose="020B0604020202020204" pitchFamily="34" charset="0"/>
            </a:endParaRPr>
          </a:p>
          <a:p>
            <a:r>
              <a:rPr lang="en-US" sz="700" b="1" u="sng" dirty="0">
                <a:latin typeface="Arial" panose="020B0604020202020204" pitchFamily="34" charset="0"/>
                <a:cs typeface="Arial" panose="020B0604020202020204" pitchFamily="34" charset="0"/>
              </a:rPr>
              <a:t>Required Information</a:t>
            </a:r>
          </a:p>
          <a:p>
            <a:r>
              <a:rPr lang="en-US" sz="700" dirty="0">
                <a:latin typeface="Arial" panose="020B0604020202020204" pitchFamily="34" charset="0"/>
                <a:cs typeface="Arial" panose="020B0604020202020204" pitchFamily="34" charset="0"/>
              </a:rPr>
              <a:t>If you have images and other supporting documents, you may insert them within this entry submission template, and also upload them (in high-resolution) separately on the online submission page. Should your entry be shortlisted, these images and any non-confidential supporting documents may be used for publication and on the night of the awards. </a:t>
            </a:r>
            <a:br>
              <a:rPr lang="en-US" sz="700" dirty="0">
                <a:latin typeface="Arial" panose="020B0604020202020204" pitchFamily="34" charset="0"/>
                <a:cs typeface="Arial" panose="020B0604020202020204" pitchFamily="34" charset="0"/>
              </a:rPr>
            </a:br>
            <a:br>
              <a:rPr lang="en-US" sz="700" dirty="0">
                <a:latin typeface="Arial" panose="020B0604020202020204" pitchFamily="34" charset="0"/>
                <a:cs typeface="Arial" panose="020B0604020202020204" pitchFamily="34" charset="0"/>
              </a:rPr>
            </a:br>
            <a:r>
              <a:rPr lang="en-US" sz="7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agency logo and team photo / candidate’s headshot  that can be used on all marketing material.</a:t>
            </a:r>
            <a:endParaRPr lang="en-US" sz="700" dirty="0">
              <a:latin typeface="Arial" panose="020B0604020202020204" pitchFamily="34" charset="0"/>
              <a:cs typeface="Arial" panose="020B0604020202020204" pitchFamily="34" charset="0"/>
            </a:endParaRPr>
          </a:p>
          <a:p>
            <a:endParaRPr lang="en-US" sz="700" dirty="0">
              <a:latin typeface="Arial" panose="020B0604020202020204" pitchFamily="34" charset="0"/>
              <a:cs typeface="Arial" panose="020B0604020202020204" pitchFamily="34" charset="0"/>
            </a:endParaRPr>
          </a:p>
          <a:p>
            <a:r>
              <a:rPr lang="en-US" sz="700" b="1" u="sng" dirty="0">
                <a:latin typeface="Arial" panose="020B0604020202020204" pitchFamily="34" charset="0"/>
                <a:cs typeface="Arial" panose="020B0604020202020204" pitchFamily="34" charset="0"/>
              </a:rPr>
              <a:t>Video URLs</a:t>
            </a:r>
          </a:p>
          <a:p>
            <a:r>
              <a:rPr lang="en-US" sz="7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700" dirty="0">
              <a:latin typeface="Arial" panose="020B0604020202020204" pitchFamily="34" charset="0"/>
              <a:cs typeface="Arial" panose="020B0604020202020204" pitchFamily="34" charset="0"/>
            </a:endParaRPr>
          </a:p>
          <a:p>
            <a:r>
              <a:rPr lang="en-US" sz="700" b="1" u="sng" dirty="0">
                <a:latin typeface="Arial" panose="020B0604020202020204" pitchFamily="34" charset="0"/>
                <a:cs typeface="Arial" panose="020B0604020202020204" pitchFamily="34" charset="0"/>
              </a:rPr>
              <a:t>Attention</a:t>
            </a:r>
            <a:br>
              <a:rPr lang="en-US" sz="700" b="1" u="sng" dirty="0">
                <a:latin typeface="Arial" panose="020B0604020202020204" pitchFamily="34" charset="0"/>
                <a:cs typeface="Arial" panose="020B0604020202020204" pitchFamily="34" charset="0"/>
              </a:rPr>
            </a:br>
            <a:r>
              <a:rPr lang="en-US" sz="7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700" dirty="0">
                <a:solidFill>
                  <a:srgbClr val="FF0000"/>
                </a:solidFill>
                <a:latin typeface="Arial" panose="020B0604020202020204" pitchFamily="34" charset="0"/>
                <a:cs typeface="Arial" panose="020B0604020202020204" pitchFamily="34" charset="0"/>
              </a:rPr>
              <a:t>red text </a:t>
            </a:r>
            <a:r>
              <a:rPr lang="en-US" sz="700" dirty="0">
                <a:latin typeface="Arial" panose="020B0604020202020204" pitchFamily="34" charset="0"/>
                <a:cs typeface="Arial" panose="020B0604020202020204" pitchFamily="34" charset="0"/>
              </a:rPr>
              <a:t>or </a:t>
            </a:r>
            <a:r>
              <a:rPr lang="en-US" sz="7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7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US" sz="700" dirty="0">
                <a:latin typeface="Arial" panose="020B0604020202020204" pitchFamily="34" charset="0"/>
                <a:cs typeface="Arial" panose="020B0604020202020204" pitchFamily="34" charset="0"/>
                <a:hlinkClick r:id="rId2"/>
              </a:rPr>
              <a:t>https://awards.marketing-interactive.com/agency-of-the-year-sg/entry-submission</a:t>
            </a:r>
            <a:endParaRPr lang="en-US" sz="700" b="1" u="sng"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D6E660ED-C3D4-044E-7BE8-DD193FA20831}"/>
              </a:ext>
            </a:extLst>
          </p:cNvPr>
          <p:cNvGraphicFramePr>
            <a:graphicFrameLocks noGrp="1"/>
          </p:cNvGraphicFramePr>
          <p:nvPr>
            <p:extLst>
              <p:ext uri="{D42A27DB-BD31-4B8C-83A1-F6EECF244321}">
                <p14:modId xmlns:p14="http://schemas.microsoft.com/office/powerpoint/2010/main" val="1416421668"/>
              </p:ext>
            </p:extLst>
          </p:nvPr>
        </p:nvGraphicFramePr>
        <p:xfrm>
          <a:off x="190500" y="1389856"/>
          <a:ext cx="8534400" cy="3356992"/>
        </p:xfrm>
        <a:graphic>
          <a:graphicData uri="http://schemas.openxmlformats.org/drawingml/2006/table">
            <a:tbl>
              <a:tblPr firstRow="1" bandRow="1">
                <a:tableStyleId>{5C22544A-7EE6-4342-B048-85BDC9FD1C3A}</a:tableStyleId>
              </a:tblPr>
              <a:tblGrid>
                <a:gridCol w="8534400">
                  <a:extLst>
                    <a:ext uri="{9D8B030D-6E8A-4147-A177-3AD203B41FA5}">
                      <a16:colId xmlns:a16="http://schemas.microsoft.com/office/drawing/2014/main" val="20000"/>
                    </a:ext>
                  </a:extLst>
                </a:gridCol>
              </a:tblGrid>
              <a:tr h="3356992">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476A5444-55F5-1740-2662-BE00E919C3A9}"/>
              </a:ext>
            </a:extLst>
          </p:cNvPr>
          <p:cNvSpPr txBox="1"/>
          <p:nvPr/>
        </p:nvSpPr>
        <p:spPr>
          <a:xfrm>
            <a:off x="88993" y="1131590"/>
            <a:ext cx="86106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Talent &amp; Culture Categories (32-36) Max 2,000 Words </a:t>
            </a:r>
            <a:r>
              <a:rPr lang="en-US" sz="1100" i="1" dirty="0">
                <a:latin typeface="Arial" panose="020B0604020202020204" pitchFamily="34" charset="0"/>
                <a:cs typeface="Arial" panose="020B0604020202020204" pitchFamily="34" charset="0"/>
              </a:rPr>
              <a:t>– Follow the category description for details</a:t>
            </a:r>
          </a:p>
        </p:txBody>
      </p:sp>
    </p:spTree>
    <p:extLst>
      <p:ext uri="{BB962C8B-B14F-4D97-AF65-F5344CB8AC3E}">
        <p14:creationId xmlns:p14="http://schemas.microsoft.com/office/powerpoint/2010/main" val="1244085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8180C155-E1B4-9C7A-D168-FC0D2EA1E42B}"/>
              </a:ext>
            </a:extLst>
          </p:cNvPr>
          <p:cNvGraphicFramePr>
            <a:graphicFrameLocks noGrp="1"/>
          </p:cNvGraphicFramePr>
          <p:nvPr>
            <p:extLst>
              <p:ext uri="{D42A27DB-BD31-4B8C-83A1-F6EECF244321}">
                <p14:modId xmlns:p14="http://schemas.microsoft.com/office/powerpoint/2010/main" val="2098089515"/>
              </p:ext>
            </p:extLst>
          </p:nvPr>
        </p:nvGraphicFramePr>
        <p:xfrm>
          <a:off x="107504" y="1419781"/>
          <a:ext cx="8928992" cy="3312209"/>
        </p:xfrm>
        <a:graphic>
          <a:graphicData uri="http://schemas.openxmlformats.org/drawingml/2006/table">
            <a:tbl>
              <a:tblPr firstRow="1" bandRow="1">
                <a:tableStyleId>{5C22544A-7EE6-4342-B048-85BDC9FD1C3A}</a:tableStyleId>
              </a:tblPr>
              <a:tblGrid>
                <a:gridCol w="8928992">
                  <a:extLst>
                    <a:ext uri="{9D8B030D-6E8A-4147-A177-3AD203B41FA5}">
                      <a16:colId xmlns:a16="http://schemas.microsoft.com/office/drawing/2014/main" val="20000"/>
                    </a:ext>
                  </a:extLst>
                </a:gridCol>
              </a:tblGrid>
              <a:tr h="3312209">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BC21DEA2-9970-81BA-E309-06D2F78F1A60}"/>
              </a:ext>
            </a:extLst>
          </p:cNvPr>
          <p:cNvSpPr txBox="1"/>
          <p:nvPr/>
        </p:nvSpPr>
        <p:spPr>
          <a:xfrm>
            <a:off x="-6152" y="987574"/>
            <a:ext cx="8610600" cy="430887"/>
          </a:xfrm>
          <a:prstGeom prst="rect">
            <a:avLst/>
          </a:prstGeom>
          <a:noFill/>
        </p:spPr>
        <p:txBody>
          <a:bodyPr wrap="square" rtlCol="0">
            <a:spAutoFit/>
          </a:bodyPr>
          <a:lstStyle/>
          <a:p>
            <a:endParaRPr lang="en-US" sz="1100" b="1" dirty="0">
              <a:latin typeface="Helvetica Neue CE 55 Roman" pitchFamily="82" charset="0"/>
            </a:endParaRPr>
          </a:p>
          <a:p>
            <a:r>
              <a:rPr lang="en-US" sz="1100" b="1" dirty="0">
                <a:latin typeface="Arial" panose="020B0604020202020204" pitchFamily="34" charset="0"/>
                <a:cs typeface="Arial" panose="020B0604020202020204" pitchFamily="34" charset="0"/>
              </a:rPr>
              <a:t>Talent &amp; Culture Categories (Cont’d)</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51603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8180C155-E1B4-9C7A-D168-FC0D2EA1E42B}"/>
              </a:ext>
            </a:extLst>
          </p:cNvPr>
          <p:cNvGraphicFramePr>
            <a:graphicFrameLocks noGrp="1"/>
          </p:cNvGraphicFramePr>
          <p:nvPr/>
        </p:nvGraphicFramePr>
        <p:xfrm>
          <a:off x="107504" y="1419781"/>
          <a:ext cx="8928992" cy="3312209"/>
        </p:xfrm>
        <a:graphic>
          <a:graphicData uri="http://schemas.openxmlformats.org/drawingml/2006/table">
            <a:tbl>
              <a:tblPr firstRow="1" bandRow="1">
                <a:tableStyleId>{5C22544A-7EE6-4342-B048-85BDC9FD1C3A}</a:tableStyleId>
              </a:tblPr>
              <a:tblGrid>
                <a:gridCol w="8928992">
                  <a:extLst>
                    <a:ext uri="{9D8B030D-6E8A-4147-A177-3AD203B41FA5}">
                      <a16:colId xmlns:a16="http://schemas.microsoft.com/office/drawing/2014/main" val="20000"/>
                    </a:ext>
                  </a:extLst>
                </a:gridCol>
              </a:tblGrid>
              <a:tr h="3312209">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BC21DEA2-9970-81BA-E309-06D2F78F1A60}"/>
              </a:ext>
            </a:extLst>
          </p:cNvPr>
          <p:cNvSpPr txBox="1"/>
          <p:nvPr/>
        </p:nvSpPr>
        <p:spPr>
          <a:xfrm>
            <a:off x="-6152" y="987574"/>
            <a:ext cx="8610600" cy="430887"/>
          </a:xfrm>
          <a:prstGeom prst="rect">
            <a:avLst/>
          </a:prstGeom>
          <a:noFill/>
        </p:spPr>
        <p:txBody>
          <a:bodyPr wrap="square" rtlCol="0">
            <a:spAutoFit/>
          </a:bodyPr>
          <a:lstStyle/>
          <a:p>
            <a:endParaRPr lang="en-US" sz="1100" b="1" dirty="0">
              <a:latin typeface="Helvetica Neue CE 55 Roman" pitchFamily="82" charset="0"/>
            </a:endParaRPr>
          </a:p>
          <a:p>
            <a:r>
              <a:rPr lang="en-US" sz="1100" b="1" dirty="0">
                <a:latin typeface="Arial" panose="020B0604020202020204" pitchFamily="34" charset="0"/>
                <a:cs typeface="Arial" panose="020B0604020202020204" pitchFamily="34" charset="0"/>
              </a:rPr>
              <a:t>Talent &amp; Culture Categories (Cont’d)</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5596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8180C155-E1B4-9C7A-D168-FC0D2EA1E42B}"/>
              </a:ext>
            </a:extLst>
          </p:cNvPr>
          <p:cNvGraphicFramePr>
            <a:graphicFrameLocks noGrp="1"/>
          </p:cNvGraphicFramePr>
          <p:nvPr/>
        </p:nvGraphicFramePr>
        <p:xfrm>
          <a:off x="107504" y="1419781"/>
          <a:ext cx="8928992" cy="3312209"/>
        </p:xfrm>
        <a:graphic>
          <a:graphicData uri="http://schemas.openxmlformats.org/drawingml/2006/table">
            <a:tbl>
              <a:tblPr firstRow="1" bandRow="1">
                <a:tableStyleId>{5C22544A-7EE6-4342-B048-85BDC9FD1C3A}</a:tableStyleId>
              </a:tblPr>
              <a:tblGrid>
                <a:gridCol w="8928992">
                  <a:extLst>
                    <a:ext uri="{9D8B030D-6E8A-4147-A177-3AD203B41FA5}">
                      <a16:colId xmlns:a16="http://schemas.microsoft.com/office/drawing/2014/main" val="20000"/>
                    </a:ext>
                  </a:extLst>
                </a:gridCol>
              </a:tblGrid>
              <a:tr h="3312209">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BC21DEA2-9970-81BA-E309-06D2F78F1A60}"/>
              </a:ext>
            </a:extLst>
          </p:cNvPr>
          <p:cNvSpPr txBox="1"/>
          <p:nvPr/>
        </p:nvSpPr>
        <p:spPr>
          <a:xfrm>
            <a:off x="-6152" y="987574"/>
            <a:ext cx="8610600" cy="430887"/>
          </a:xfrm>
          <a:prstGeom prst="rect">
            <a:avLst/>
          </a:prstGeom>
          <a:noFill/>
        </p:spPr>
        <p:txBody>
          <a:bodyPr wrap="square" rtlCol="0">
            <a:spAutoFit/>
          </a:bodyPr>
          <a:lstStyle/>
          <a:p>
            <a:endParaRPr lang="en-US" sz="1100" b="1" dirty="0">
              <a:latin typeface="Helvetica Neue CE 55 Roman" pitchFamily="82" charset="0"/>
            </a:endParaRPr>
          </a:p>
          <a:p>
            <a:r>
              <a:rPr lang="en-US" sz="1100" b="1" dirty="0">
                <a:latin typeface="Arial" panose="020B0604020202020204" pitchFamily="34" charset="0"/>
                <a:cs typeface="Arial" panose="020B0604020202020204" pitchFamily="34" charset="0"/>
              </a:rPr>
              <a:t>Talent &amp; Culture Categories (Cont’d)</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9953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8180C155-E1B4-9C7A-D168-FC0D2EA1E42B}"/>
              </a:ext>
            </a:extLst>
          </p:cNvPr>
          <p:cNvGraphicFramePr>
            <a:graphicFrameLocks noGrp="1"/>
          </p:cNvGraphicFramePr>
          <p:nvPr/>
        </p:nvGraphicFramePr>
        <p:xfrm>
          <a:off x="107504" y="1419781"/>
          <a:ext cx="8928992" cy="3312209"/>
        </p:xfrm>
        <a:graphic>
          <a:graphicData uri="http://schemas.openxmlformats.org/drawingml/2006/table">
            <a:tbl>
              <a:tblPr firstRow="1" bandRow="1">
                <a:tableStyleId>{5C22544A-7EE6-4342-B048-85BDC9FD1C3A}</a:tableStyleId>
              </a:tblPr>
              <a:tblGrid>
                <a:gridCol w="8928992">
                  <a:extLst>
                    <a:ext uri="{9D8B030D-6E8A-4147-A177-3AD203B41FA5}">
                      <a16:colId xmlns:a16="http://schemas.microsoft.com/office/drawing/2014/main" val="20000"/>
                    </a:ext>
                  </a:extLst>
                </a:gridCol>
              </a:tblGrid>
              <a:tr h="3312209">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
        <p:nvSpPr>
          <p:cNvPr id="6" name="TextBox 5">
            <a:extLst>
              <a:ext uri="{FF2B5EF4-FFF2-40B4-BE49-F238E27FC236}">
                <a16:creationId xmlns:a16="http://schemas.microsoft.com/office/drawing/2014/main" id="{BC21DEA2-9970-81BA-E309-06D2F78F1A60}"/>
              </a:ext>
            </a:extLst>
          </p:cNvPr>
          <p:cNvSpPr txBox="1"/>
          <p:nvPr/>
        </p:nvSpPr>
        <p:spPr>
          <a:xfrm>
            <a:off x="-6152" y="987574"/>
            <a:ext cx="8610600" cy="430887"/>
          </a:xfrm>
          <a:prstGeom prst="rect">
            <a:avLst/>
          </a:prstGeom>
          <a:noFill/>
        </p:spPr>
        <p:txBody>
          <a:bodyPr wrap="square" rtlCol="0">
            <a:spAutoFit/>
          </a:bodyPr>
          <a:lstStyle/>
          <a:p>
            <a:endParaRPr lang="en-US" sz="1100" b="1" dirty="0">
              <a:latin typeface="Helvetica Neue CE 55 Roman" pitchFamily="82" charset="0"/>
            </a:endParaRPr>
          </a:p>
          <a:p>
            <a:r>
              <a:rPr lang="en-US" sz="1100" b="1" dirty="0">
                <a:latin typeface="Arial" panose="020B0604020202020204" pitchFamily="34" charset="0"/>
                <a:cs typeface="Arial" panose="020B0604020202020204" pitchFamily="34" charset="0"/>
              </a:rPr>
              <a:t>Talent &amp; Culture Categories (Cont’d)</a:t>
            </a:r>
            <a:endParaRPr lang="en-US" sz="11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4134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5" name="Table 4">
            <a:extLst>
              <a:ext uri="{FF2B5EF4-FFF2-40B4-BE49-F238E27FC236}">
                <a16:creationId xmlns:a16="http://schemas.microsoft.com/office/drawing/2014/main" id="{8180C155-E1B4-9C7A-D168-FC0D2EA1E42B}"/>
              </a:ext>
            </a:extLst>
          </p:cNvPr>
          <p:cNvGraphicFramePr>
            <a:graphicFrameLocks noGrp="1"/>
          </p:cNvGraphicFramePr>
          <p:nvPr>
            <p:extLst>
              <p:ext uri="{D42A27DB-BD31-4B8C-83A1-F6EECF244321}">
                <p14:modId xmlns:p14="http://schemas.microsoft.com/office/powerpoint/2010/main" val="2732476876"/>
              </p:ext>
            </p:extLst>
          </p:nvPr>
        </p:nvGraphicFramePr>
        <p:xfrm>
          <a:off x="107504" y="1203599"/>
          <a:ext cx="8928992" cy="3528392"/>
        </p:xfrm>
        <a:graphic>
          <a:graphicData uri="http://schemas.openxmlformats.org/drawingml/2006/table">
            <a:tbl>
              <a:tblPr firstRow="1" bandRow="1">
                <a:tableStyleId>{5C22544A-7EE6-4342-B048-85BDC9FD1C3A}</a:tableStyleId>
              </a:tblPr>
              <a:tblGrid>
                <a:gridCol w="8928992">
                  <a:extLst>
                    <a:ext uri="{9D8B030D-6E8A-4147-A177-3AD203B41FA5}">
                      <a16:colId xmlns:a16="http://schemas.microsoft.com/office/drawing/2014/main" val="20000"/>
                    </a:ext>
                  </a:extLst>
                </a:gridCol>
              </a:tblGrid>
              <a:tr h="3528392">
                <a:tc>
                  <a:txBody>
                    <a:bodyPr/>
                    <a:lstStyle/>
                    <a:p>
                      <a:pPr algn="ctr"/>
                      <a:endParaRPr lang="en-GB" sz="1600" b="0" dirty="0">
                        <a:solidFill>
                          <a:schemeClr val="tx1"/>
                        </a:solidFill>
                        <a:latin typeface="Helvetica Neue CE 55 Roman" pitchFamily="82" charset="0"/>
                      </a:endParaRPr>
                    </a:p>
                    <a:p>
                      <a:pPr algn="ctr"/>
                      <a:endParaRPr lang="en-GB" sz="1600" b="0" dirty="0">
                        <a:solidFill>
                          <a:schemeClr val="tx1"/>
                        </a:solidFill>
                        <a:latin typeface="Helvetica Neue CE 55 Roman" pitchFamily="82" charset="0"/>
                      </a:endParaRPr>
                    </a:p>
                    <a:p>
                      <a:pPr algn="ctr"/>
                      <a:endParaRPr lang="en-GB" sz="1600" b="0" dirty="0">
                        <a:solidFill>
                          <a:schemeClr val="tx1"/>
                        </a:solidFill>
                        <a:latin typeface="Helvetica Neue CE 55 Roman" pitchFamily="82" charset="0"/>
                      </a:endParaRPr>
                    </a:p>
                    <a:p>
                      <a:pPr algn="l"/>
                      <a:r>
                        <a:rPr lang="en-GB" sz="1600" b="1" dirty="0">
                          <a:solidFill>
                            <a:schemeClr val="tx1"/>
                          </a:solidFill>
                          <a:latin typeface="Arial" panose="020B0604020202020204" pitchFamily="34" charset="0"/>
                          <a:cs typeface="Arial" panose="020B0604020202020204" pitchFamily="34" charset="0"/>
                        </a:rPr>
                        <a:t>DECLARATION</a:t>
                      </a:r>
                      <a:r>
                        <a:rPr lang="en-GB" sz="1600" b="0" dirty="0">
                          <a:solidFill>
                            <a:schemeClr val="tx1"/>
                          </a:solidFill>
                          <a:latin typeface="Arial" panose="020B0604020202020204" pitchFamily="34" charset="0"/>
                          <a:cs typeface="Arial" panose="020B0604020202020204" pitchFamily="34" charset="0"/>
                        </a:rPr>
                        <a:t> </a:t>
                      </a:r>
                    </a:p>
                    <a:p>
                      <a:pPr algn="ctr"/>
                      <a:r>
                        <a:rPr lang="en-GB" sz="1600" b="0" dirty="0">
                          <a:solidFill>
                            <a:schemeClr val="tx1"/>
                          </a:solidFill>
                          <a:latin typeface="Arial" panose="020B0604020202020204" pitchFamily="34" charset="0"/>
                          <a:cs typeface="Arial" panose="020B0604020202020204" pitchFamily="34" charset="0"/>
                        </a:rPr>
                        <a:t> </a:t>
                      </a:r>
                    </a:p>
                    <a:p>
                      <a:pPr algn="l"/>
                      <a:r>
                        <a:rPr lang="en-US" sz="1600" b="1" kern="1200" dirty="0">
                          <a:solidFill>
                            <a:schemeClr val="tx1"/>
                          </a:solidFill>
                          <a:latin typeface="Arial" panose="020B0604020202020204" pitchFamily="34" charset="0"/>
                          <a:ea typeface="+mn-ea"/>
                          <a:cs typeface="Arial" panose="020B0604020202020204" pitchFamily="34" charset="0"/>
                          <a:sym typeface="Wingdings 2"/>
                        </a:rPr>
                        <a:t> </a:t>
                      </a:r>
                      <a:r>
                        <a:rPr lang="en-GB" sz="1600" b="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pPr algn="ctr"/>
                      <a:endParaRPr lang="en-GB" sz="1600" b="0" dirty="0">
                        <a:solidFill>
                          <a:schemeClr val="tx1"/>
                        </a:solidFill>
                        <a:latin typeface="Arial" panose="020B0604020202020204" pitchFamily="34" charset="0"/>
                        <a:cs typeface="Arial" panose="020B0604020202020204" pitchFamily="34" charset="0"/>
                      </a:endParaRPr>
                    </a:p>
                    <a:p>
                      <a:pPr algn="ctr"/>
                      <a:r>
                        <a:rPr lang="en-GB" sz="1600" b="1" dirty="0">
                          <a:solidFill>
                            <a:schemeClr val="tx1"/>
                          </a:solidFill>
                          <a:latin typeface="Arial" panose="020B0604020202020204" pitchFamily="34" charset="0"/>
                          <a:cs typeface="Arial" panose="020B0604020202020204" pitchFamily="34" charset="0"/>
                        </a:rPr>
                        <a:t>-THE END- </a:t>
                      </a:r>
                    </a:p>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64955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3851</TotalTime>
  <Words>428</Words>
  <Application>Microsoft Office PowerPoint</Application>
  <PresentationFormat>On-screen Show (16:9)</PresentationFormat>
  <Paragraphs>41</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Helvetica CE 45 Light</vt:lpstr>
      <vt:lpstr>Helvetica Neue CE 55 Roman</vt:lpstr>
      <vt:lpstr>Office Theme</vt:lpstr>
      <vt:lpstr>PowerPoint Presentation</vt:lpstr>
      <vt:lpstr>v</vt:lpstr>
      <vt:lpstr>v</vt:lpstr>
      <vt:lpstr>v</vt:lpstr>
      <vt:lpstr>v</vt:lpstr>
      <vt:lpstr>v</vt:lpstr>
      <vt:lpstr>v</vt:lpstr>
      <vt:lpstr>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Sandi Lapida</cp:lastModifiedBy>
  <cp:revision>431</cp:revision>
  <dcterms:created xsi:type="dcterms:W3CDTF">2006-08-16T00:00:00Z</dcterms:created>
  <dcterms:modified xsi:type="dcterms:W3CDTF">2025-11-11T01:54:10Z</dcterms:modified>
</cp:coreProperties>
</file>